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48" r:id="rId5"/>
  </p:sldMasterIdLst>
  <p:sldIdLst>
    <p:sldId id="272" r:id="rId6"/>
    <p:sldId id="257" r:id="rId7"/>
    <p:sldId id="273" r:id="rId8"/>
    <p:sldId id="259" r:id="rId9"/>
    <p:sldId id="258" r:id="rId10"/>
    <p:sldId id="260" r:id="rId11"/>
    <p:sldId id="262" r:id="rId12"/>
    <p:sldId id="277" r:id="rId13"/>
    <p:sldId id="263" r:id="rId14"/>
    <p:sldId id="261" r:id="rId15"/>
    <p:sldId id="278" r:id="rId16"/>
    <p:sldId id="265" r:id="rId17"/>
    <p:sldId id="266" r:id="rId18"/>
    <p:sldId id="268" r:id="rId19"/>
    <p:sldId id="276" r:id="rId20"/>
    <p:sldId id="267" r:id="rId21"/>
    <p:sldId id="275" r:id="rId22"/>
    <p:sldId id="269" r:id="rId23"/>
    <p:sldId id="270" r:id="rId24"/>
    <p:sldId id="274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Public Sans" panose="020B0604020202020204" charset="0"/>
      <p:regular r:id="rId32"/>
    </p:embeddedFont>
    <p:embeddedFont>
      <p:font typeface="Public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25C9B-6C05-44C0-A5A5-3B0B52189B1D}" v="32" dt="2022-11-01T17:31:30.301"/>
    <p1510:client id="{125B9DCF-656F-4F8A-8463-F4A793B48A8C}" vWet="4" dt="2022-11-01T17:02:59.072"/>
    <p1510:client id="{33A88542-CA04-4E9D-AB04-21B35ED47331}" v="19" dt="2022-11-01T17:48:41.428"/>
    <p1510:client id="{73D28554-D414-32FC-DD80-D46C5B5DCBA2}" v="307" dt="2022-11-01T17:37:40.904"/>
    <p1510:client id="{AA988465-05FD-76D1-B2EF-64922AB56BC5}" v="238" dt="2022-11-01T17:47:25.727"/>
    <p1510:client id="{ACF227F9-915C-2F4C-2CB6-4D97E2A284D5}" v="141" dt="2022-11-02T10:53:20.653"/>
    <p1510:client id="{CA8A9A24-8D2F-4674-8E5C-A68643F6D5E4}" v="131" dt="2022-11-01T17:18:43.497"/>
    <p1510:client id="{D0D70959-2FD9-44F0-A2D0-05EECF950514}" v="107" dt="2022-11-01T17:52:47.813"/>
    <p1510:client id="{EEBCF06B-BF4F-4E4D-9E42-4263715A3474}" v="219" dt="2022-11-01T17:17:35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A334-54C4-4A44-95B5-EE40A2B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0E422-0022-498E-8B99-199FC112F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9AA77-BBF1-412C-AB61-B42E78F6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E7EEB-B805-4141-907F-C4B72B73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00D6-2169-4C18-9C28-E252EBCF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74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F0DC-B66F-4636-BE12-56CCC1CC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1F65-8AC0-4EB8-916C-C140F6E5D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DB4F1-AA46-4CFD-85C9-27F7DF7C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0A2A4-4151-4EBE-A6C7-FF4FE351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0D5F5-EB64-40E1-861A-4F5C7EFE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04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FADA-7650-45EB-91B3-14F587EC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71E60-FF34-4A77-8D9D-061DE5FA6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60F6-C5C9-45D1-980B-3CC3EBE9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FADA-40E3-405A-907D-DF936E00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E2F71-E7AA-48F9-A9D8-77947E3D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2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C96C-B1BA-4FF7-8793-717F5012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E7A9-D336-47D4-963E-3E58D28A5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F9E31-A959-4A7B-B576-738F1C150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29083-0452-4EC1-9D39-F38AB24D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734F7-DE1C-49C9-9486-65CF142B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95AB1-DD81-4FE5-BFDC-61D22B2A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9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C38B-ABA0-400D-821D-6AD8A82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68744-0ABB-4C30-B962-FF59439B0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24D70-DDB8-4DEA-8F93-B4DCD5CAF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A7CA7-278E-4EED-8A4E-68776052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8A79E-0C09-4950-8FAC-12C8EB21D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03440-0ECD-4450-A0C8-C894528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8AF6-29D5-4B4F-9170-363C32A2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E2611-3D1F-4237-82C1-90479826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1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23C-51F2-4EAD-968A-E8C70F0D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75AE7-846A-4647-82A4-42F87ACD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8E738-6691-4AB2-890C-248BF98A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DE2FF-3F9F-47B5-A556-BFDD2B04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7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15C4C-4597-4AF2-A460-27490C9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80167-51AE-4918-BC27-74BDAC91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07E8D-8B98-434E-80AA-AC00B2FB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8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B21B-6B21-40C8-A6F1-DC881728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E1E6-5890-4693-BA98-D31DCE50C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9AA05-5501-4418-9814-70145FFBC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F276-0306-48B5-BB91-D3A6C212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D7E5A-A67A-456D-A84F-5AE7C436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6509-AF5D-4EC1-B59C-42A3F3EB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7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EC8F-79F7-4D15-A773-FCC9D8A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4239D-591F-4E52-835E-50EADA778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4D67-CC70-499A-A78E-9D7557950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17FC-BA95-4379-B4DB-3E068BFE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B4408-A878-44CB-B8EA-9B9227F2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69EA8-BC55-4CE8-B482-6530F08F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94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EB7F-42F7-4DEC-A4ED-0142341C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CF80-E3B9-49DA-9D03-D79E1421A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6B15-3390-471A-80E3-AFA93D20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E062E-2B4B-4FDB-9F7B-67128F5F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4F566-2AB4-46BA-A75C-963A3E68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6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C2427-2155-4C64-BE33-6FD942D78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28257-3D92-416B-B226-10EC5025C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18782-A697-47AD-AF09-486106E9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A030-2D30-4605-B786-EB38661D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A8333-2DF6-4589-BF48-81D16C75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4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E605-29FE-4E82-A2B7-7105E461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B696-C71B-4008-AAC6-C0AE25A5D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49329-DE34-4BAD-900D-361B371D0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D5507-3654-49C0-B9B7-E3E2D0DEBEC3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5E58-5C10-4DA2-BFC8-C9FC290B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D6DD-4D6F-48CD-A398-00D194A2B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5E9B3-27F8-405A-96BB-64C7E2A75D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3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dwrite.com/why-facebooks-user-agreement-is-still-problematic/" TargetMode="External"/><Relationship Id="rId3" Type="http://schemas.openxmlformats.org/officeDocument/2006/relationships/image" Target="../media/image25.svg"/><Relationship Id="rId7" Type="http://schemas.openxmlformats.org/officeDocument/2006/relationships/hyperlink" Target="https://www.bbc.com/news/technology-4661858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oftcloudtech.com/facebook-partners-with-shadowy-data-brokers-to-farm-your-information/" TargetMode="External"/><Relationship Id="rId11" Type="http://schemas.openxmlformats.org/officeDocument/2006/relationships/hyperlink" Target="https://www.nytimes.com/2018/12/12/opinion/facebook-data-privacy-advertising.html" TargetMode="External"/><Relationship Id="rId5" Type="http://schemas.openxmlformats.org/officeDocument/2006/relationships/hyperlink" Target="https://academic.oup.com/jcmc/article/15/1/83/4064812" TargetMode="External"/><Relationship Id="rId10" Type="http://schemas.openxmlformats.org/officeDocument/2006/relationships/hyperlink" Target="https://www.vox.com/2018/3/21/17146674/zuckerberg-hearing-facebook-cambridge-analytica" TargetMode="External"/><Relationship Id="rId4" Type="http://schemas.openxmlformats.org/officeDocument/2006/relationships/hyperlink" Target="https://www.vox.com/platform/amp/policy-and-politics/2018/3/23/17151916/facebook-cambridge-analytica-trump-diagram" TargetMode="External"/><Relationship Id="rId9" Type="http://schemas.openxmlformats.org/officeDocument/2006/relationships/hyperlink" Target="https://pdf.sciencedirectassets.com/272548/1-s2.0-S10715819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ox.com/policy-and-politics/2018/4/10/17208322/facebook-mark-zuckerberg-congress-testimony-regulation" TargetMode="External"/><Relationship Id="rId3" Type="http://schemas.openxmlformats.org/officeDocument/2006/relationships/image" Target="../media/image25.svg"/><Relationship Id="rId7" Type="http://schemas.openxmlformats.org/officeDocument/2006/relationships/hyperlink" Target="https://www.vox.com/2018/3/20/17138756/facebook-data-breach-cambridge-analytica-explaine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nbc.com/2020/02/16/zuckerbergs-focus-on-facebook-groups-increases-facebook-engagement.html" TargetMode="External"/><Relationship Id="rId5" Type="http://schemas.openxmlformats.org/officeDocument/2006/relationships/hyperlink" Target="https://www.cnbc.com/2020/02/16/zuckerbergs-focus-on-facebook-groups-increases-facebook-" TargetMode="External"/><Relationship Id="rId10" Type="http://schemas.openxmlformats.org/officeDocument/2006/relationships/hyperlink" Target="https://www.pnas.org/doi/full/10.1073/pnas.1418680112" TargetMode="External"/><Relationship Id="rId4" Type="http://schemas.openxmlformats.org/officeDocument/2006/relationships/hyperlink" Target="https://jsis.washington.edu/news/facebook-data-privacy-age-cambridge-analytica/" TargetMode="External"/><Relationship Id="rId9" Type="http://schemas.openxmlformats.org/officeDocument/2006/relationships/hyperlink" Target="https://papers.ssrn.com/sol3/papers.cfm?abstract_id=21558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8000" cy="1028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pic>
        <p:nvPicPr>
          <p:cNvPr id="4" name="Picture 4" descr="A group of men posing for a photo in front of a white building&#10;&#10;Description automatically generated">
            <a:extLst>
              <a:ext uri="{FF2B5EF4-FFF2-40B4-BE49-F238E27FC236}">
                <a16:creationId xmlns:a16="http://schemas.microsoft.com/office/drawing/2014/main" id="{C8FAE526-B259-C7BB-EBF0-1B72DB578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30" y="2"/>
            <a:ext cx="18287970" cy="1028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F495B-C4A1-4FEF-B139-A690DA169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3"/>
            <a:ext cx="13716000" cy="43507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Privacy and Human Behavior in Facebook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FB796-CADF-4B0F-9B29-C82B333A0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029" y="5872604"/>
            <a:ext cx="13716000" cy="4263528"/>
          </a:xfrm>
        </p:spPr>
        <p:txBody>
          <a:bodyPr vert="horz" lIns="137160" tIns="68580" rIns="137160" bIns="68580" rtlCol="0" anchor="t">
            <a:normAutofit fontScale="92500" lnSpcReduction="20000"/>
          </a:bodyPr>
          <a:lstStyle/>
          <a:p>
            <a:pPr algn="l"/>
            <a:r>
              <a:rPr lang="en-US" sz="4200" b="1">
                <a:solidFill>
                  <a:srgbClr val="FFFFFF"/>
                </a:solidFill>
                <a:cs typeface="Calibri"/>
              </a:rPr>
              <a:t>Group 1b</a:t>
            </a:r>
            <a:endParaRPr lang="en-US" sz="4200" b="1"/>
          </a:p>
          <a:p>
            <a:pPr algn="l"/>
            <a:r>
              <a:rPr lang="en-US">
                <a:ea typeface="+mn-lt"/>
                <a:cs typeface="+mn-lt"/>
              </a:rPr>
              <a:t>Carlos  Ramírez                       </a:t>
            </a:r>
            <a:endParaRPr lang="en-US">
              <a:cs typeface="Calibri" panose="020F0502020204030204"/>
            </a:endParaRPr>
          </a:p>
          <a:p>
            <a:pPr algn="l"/>
            <a:r>
              <a:rPr lang="en-US">
                <a:ea typeface="+mn-lt"/>
                <a:cs typeface="+mn-lt"/>
              </a:rPr>
              <a:t>Ivan  Nemtsev                         </a:t>
            </a:r>
          </a:p>
          <a:p>
            <a:pPr algn="l"/>
            <a:r>
              <a:rPr lang="en-US">
                <a:ea typeface="+mn-lt"/>
                <a:cs typeface="+mn-lt"/>
              </a:rPr>
              <a:t>José  Ramon  Cobos            </a:t>
            </a:r>
            <a:endParaRPr lang="en-US">
              <a:cs typeface="Calibri" panose="020F0502020204030204"/>
            </a:endParaRPr>
          </a:p>
          <a:p>
            <a:pPr algn="l"/>
            <a:r>
              <a:rPr lang="en-US">
                <a:ea typeface="+mn-lt"/>
                <a:cs typeface="+mn-lt"/>
              </a:rPr>
              <a:t>Alvaro  Tapia                            </a:t>
            </a:r>
            <a:endParaRPr lang="en-US">
              <a:cs typeface="Calibri" panose="020F0502020204030204"/>
            </a:endParaRPr>
          </a:p>
          <a:p>
            <a:pPr algn="l"/>
            <a:r>
              <a:rPr lang="en-US">
                <a:ea typeface="+mn-lt"/>
                <a:cs typeface="+mn-lt"/>
              </a:rPr>
              <a:t>Niccolò  </a:t>
            </a:r>
            <a:r>
              <a:rPr lang="en-US" err="1">
                <a:ea typeface="+mn-lt"/>
                <a:cs typeface="+mn-lt"/>
              </a:rPr>
              <a:t>Guerzoni</a:t>
            </a:r>
            <a:r>
              <a:rPr lang="en-US">
                <a:ea typeface="+mn-lt"/>
                <a:cs typeface="+mn-lt"/>
              </a:rPr>
              <a:t>  Panichi     </a:t>
            </a:r>
            <a:endParaRPr lang="en-US">
              <a:cs typeface="Calibri" panose="020F0502020204030204"/>
            </a:endParaRPr>
          </a:p>
          <a:p>
            <a:pPr algn="l"/>
            <a:r>
              <a:rPr lang="en-US">
                <a:ea typeface="+mn-lt"/>
                <a:cs typeface="+mn-lt"/>
              </a:rPr>
              <a:t>Xiaoyu  Wang  </a:t>
            </a:r>
            <a:r>
              <a:rPr lang="en-US" sz="4500">
                <a:ea typeface="+mn-lt"/>
                <a:cs typeface="+mn-lt"/>
              </a:rPr>
              <a:t>                        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818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3254693"/>
            <a:ext cx="4971501" cy="82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Public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396953" y="1060824"/>
            <a:ext cx="15862347" cy="3901591"/>
            <a:chOff x="-15885458" y="-3634628"/>
            <a:chExt cx="21149795" cy="5202121"/>
          </a:xfrm>
        </p:grpSpPr>
        <p:sp>
          <p:nvSpPr>
            <p:cNvPr id="16" name="TextBox 16"/>
            <p:cNvSpPr txBox="1"/>
            <p:nvPr/>
          </p:nvSpPr>
          <p:spPr>
            <a:xfrm>
              <a:off x="-15885458" y="-3634628"/>
              <a:ext cx="5264337" cy="702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Public Sans"/>
                </a:rPr>
                <a:t>Uncertainty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83514"/>
              <a:ext cx="5264337" cy="483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200">
                <a:solidFill>
                  <a:srgbClr val="FFFFFF"/>
                </a:solidFill>
                <a:latin typeface="Public Sans"/>
              </a:endParaRPr>
            </a:p>
          </p:txBody>
        </p:sp>
      </p:grpSp>
      <p:pic>
        <p:nvPicPr>
          <p:cNvPr id="18" name="Picture 18" descr="Table&#10;&#10;Description automatically generated">
            <a:extLst>
              <a:ext uri="{FF2B5EF4-FFF2-40B4-BE49-F238E27FC236}">
                <a16:creationId xmlns:a16="http://schemas.microsoft.com/office/drawing/2014/main" id="{F1D201A0-E8C4-9E09-5F30-2DBB1B95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65" y="2463349"/>
            <a:ext cx="12626787" cy="7108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181219" y="3355643"/>
            <a:ext cx="13151263" cy="5744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,Sans-Serif"/>
              <a:buChar char="•"/>
            </a:pPr>
            <a:endParaRPr lang="en-US" sz="4000">
              <a:latin typeface="Public Sans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Theory of contextual integrity:</a:t>
            </a:r>
            <a:r>
              <a:rPr lang="en-US" sz="3600">
                <a:solidFill>
                  <a:srgbClr val="FF0000"/>
                </a:solidFill>
                <a:latin typeface="Public Sans"/>
                <a:ea typeface="+mn-lt"/>
                <a:cs typeface="+mn-lt"/>
              </a:rPr>
              <a:t> </a:t>
            </a:r>
            <a:r>
              <a:rPr lang="en-US" sz="3600">
                <a:latin typeface="Public Sans"/>
                <a:ea typeface="+mn-lt"/>
                <a:cs typeface="+mn-lt"/>
              </a:rPr>
              <a:t>The focus on groups is strategic and is providing rich data for Facebook. </a:t>
            </a:r>
            <a:r>
              <a:rPr lang="en-US" sz="2400">
                <a:latin typeface="Public Sans"/>
                <a:ea typeface="+mn-lt"/>
                <a:cs typeface="+mn-lt"/>
              </a:rPr>
              <a:t>(Salvador Rodriguez, 2020)</a:t>
            </a:r>
          </a:p>
          <a:p>
            <a:pPr marL="2286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600">
              <a:latin typeface="Public Sans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Observing other people revealing info increases the likelihood one will do it too. </a:t>
            </a:r>
            <a:r>
              <a:rPr lang="en-US" sz="2400">
                <a:latin typeface="Public Sans"/>
                <a:ea typeface="+mn-lt"/>
                <a:cs typeface="+mn-lt"/>
              </a:rPr>
              <a:t>(Salvador Rodriguez, 2020)</a:t>
            </a:r>
          </a:p>
          <a:p>
            <a:pPr marL="2286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600">
              <a:latin typeface="Public Sans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To have data privacy you have to check your privacy settings regularly and read the terms of use. </a:t>
            </a:r>
            <a:r>
              <a:rPr lang="en-US" sz="2400">
                <a:latin typeface="Public Sans"/>
                <a:ea typeface="+mn-lt"/>
                <a:cs typeface="+mn-lt"/>
              </a:rPr>
              <a:t>(Stewart, E., 2018)</a:t>
            </a:r>
            <a:endParaRPr lang="en-US" sz="2400">
              <a:latin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2919" y="1038775"/>
            <a:ext cx="657153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>
                <a:solidFill>
                  <a:srgbClr val="222A9B"/>
                </a:solidFill>
                <a:latin typeface="Public Sans Bold"/>
              </a:rPr>
              <a:t>Context-dependence</a:t>
            </a:r>
            <a:endParaRPr lang="en-US" b="1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3CDC2-F96A-AB1E-FF2E-9CA6772CEEFC}"/>
              </a:ext>
            </a:extLst>
          </p:cNvPr>
          <p:cNvSpPr/>
          <p:nvPr/>
        </p:nvSpPr>
        <p:spPr>
          <a:xfrm>
            <a:off x="3621875" y="418324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076646-5C16-0899-83B8-966C3A9276F8}"/>
              </a:ext>
            </a:extLst>
          </p:cNvPr>
          <p:cNvSpPr/>
          <p:nvPr/>
        </p:nvSpPr>
        <p:spPr>
          <a:xfrm>
            <a:off x="3621875" y="6228608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8C864C-46A0-EFA1-5955-67042A49213B}"/>
              </a:ext>
            </a:extLst>
          </p:cNvPr>
          <p:cNvSpPr/>
          <p:nvPr/>
        </p:nvSpPr>
        <p:spPr>
          <a:xfrm>
            <a:off x="3621875" y="794740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078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038469" y="4847893"/>
            <a:ext cx="12579763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>
                <a:latin typeface="Public Sans"/>
                <a:ea typeface="+mn-lt"/>
                <a:cs typeface="+mn-lt"/>
              </a:rPr>
              <a:t>Privacy fatigue: people feel exhausted from hearing about endless data breaches. </a:t>
            </a:r>
            <a:r>
              <a:rPr lang="en-US" sz="2400">
                <a:latin typeface="Public Sans"/>
                <a:ea typeface="+mn-lt"/>
                <a:cs typeface="+mn-lt"/>
              </a:rPr>
              <a:t>(Hinds Joanne, 2020)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4000">
              <a:latin typeface="Public Sans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>
                <a:latin typeface="Public Sans"/>
                <a:ea typeface="+mn-lt"/>
                <a:cs typeface="+mn-lt"/>
              </a:rPr>
              <a:t>We feel vulnerable from the fake-news era we live in. </a:t>
            </a:r>
            <a:endParaRPr lang="en-US" sz="4000">
              <a:latin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29669" y="1554712"/>
            <a:ext cx="657153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>
                <a:solidFill>
                  <a:srgbClr val="222A9B"/>
                </a:solidFill>
                <a:latin typeface="Public Sans Bold"/>
              </a:rPr>
              <a:t>Context-dependence</a:t>
            </a:r>
            <a:endParaRPr lang="en-US" b="1"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A35124-9A8F-BD6F-9B81-2E3581B5D815}"/>
              </a:ext>
            </a:extLst>
          </p:cNvPr>
          <p:cNvSpPr/>
          <p:nvPr/>
        </p:nvSpPr>
        <p:spPr>
          <a:xfrm>
            <a:off x="4644559" y="4956699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4FB8A6-6B3B-D24A-B29B-DCA1F23EB8B5}"/>
              </a:ext>
            </a:extLst>
          </p:cNvPr>
          <p:cNvSpPr/>
          <p:nvPr/>
        </p:nvSpPr>
        <p:spPr>
          <a:xfrm>
            <a:off x="4644559" y="6838781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8487" y="1350818"/>
            <a:ext cx="15970114" cy="5953799"/>
            <a:chOff x="-9235669" y="-500313"/>
            <a:chExt cx="21293488" cy="7938398"/>
          </a:xfrm>
        </p:grpSpPr>
        <p:sp>
          <p:nvSpPr>
            <p:cNvPr id="3" name="TextBox 3"/>
            <p:cNvSpPr txBox="1"/>
            <p:nvPr/>
          </p:nvSpPr>
          <p:spPr>
            <a:xfrm>
              <a:off x="-9235669" y="-500313"/>
              <a:ext cx="10620433" cy="3722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6600" b="1">
                  <a:solidFill>
                    <a:srgbClr val="222A9B"/>
                  </a:solidFill>
                  <a:latin typeface="Public Sans Bold"/>
                  <a:ea typeface="+mn-lt"/>
                  <a:cs typeface="+mn-lt"/>
                </a:rPr>
                <a:t>Malleability and Influence</a:t>
              </a:r>
              <a:endParaRPr lang="en-US" sz="6600" b="1">
                <a:latin typeface="Public Sans Bold"/>
                <a:cs typeface="Calibri"/>
              </a:endParaRPr>
            </a:p>
            <a:p>
              <a:pPr>
                <a:lnSpc>
                  <a:spcPts val="7200"/>
                </a:lnSpc>
              </a:pPr>
              <a:endParaRPr lang="en-US" sz="2000" b="1">
                <a:latin typeface="Public Sans Bold"/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237535" y="3107326"/>
              <a:ext cx="13295354" cy="43307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3600">
                  <a:latin typeface="Public Sans"/>
                  <a:ea typeface="+mn-lt"/>
                  <a:cs typeface="+mn-lt"/>
                </a:rPr>
                <a:t>Malicious interface design: Facebook’s privacy settings are by default not set for privacy.</a:t>
              </a:r>
              <a:endParaRPr lang="en-US" sz="3600">
                <a:cs typeface="Calibri"/>
              </a:endParaRP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endParaRPr lang="en-US" sz="3600">
                <a:latin typeface="Public Sans"/>
                <a:ea typeface="+mn-lt"/>
                <a:cs typeface="+mn-lt"/>
              </a:endParaRPr>
            </a:p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3600">
                  <a:latin typeface="Public Sans"/>
                  <a:ea typeface="+mn-lt"/>
                  <a:cs typeface="+mn-lt"/>
                </a:rPr>
                <a:t>Semantic trap: Facebook argues that it is not selling data, but rather selling targeted advertising. 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(Kosinski, 2018)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8994" y="4359912"/>
            <a:ext cx="9012820" cy="68752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729FA4-9386-01ED-C82C-13206E740E06}"/>
              </a:ext>
            </a:extLst>
          </p:cNvPr>
          <p:cNvSpPr/>
          <p:nvPr/>
        </p:nvSpPr>
        <p:spPr>
          <a:xfrm>
            <a:off x="7454792" y="412308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588669-4F90-F702-3E85-BB79E07DD644}"/>
              </a:ext>
            </a:extLst>
          </p:cNvPr>
          <p:cNvSpPr/>
          <p:nvPr/>
        </p:nvSpPr>
        <p:spPr>
          <a:xfrm>
            <a:off x="7454792" y="587625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1997"/>
            <a:ext cx="9084676" cy="83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400" b="1">
                <a:solidFill>
                  <a:srgbClr val="222A9B"/>
                </a:solidFill>
                <a:latin typeface="Public Sans Bold"/>
              </a:rPr>
              <a:t>Malleability and </a:t>
            </a:r>
            <a:r>
              <a:rPr lang="en-US" sz="5400" b="1">
                <a:solidFill>
                  <a:srgbClr val="222A9B"/>
                </a:solidFill>
                <a:latin typeface="Public Sans Bold"/>
                <a:ea typeface="+mn-lt"/>
                <a:cs typeface="+mn-lt"/>
              </a:rPr>
              <a:t>Influence</a:t>
            </a:r>
            <a:endParaRPr lang="en-US" b="1">
              <a:solidFill>
                <a:srgbClr val="222A9B"/>
              </a:solidFill>
              <a:latin typeface="Public Sans Bold"/>
              <a:ea typeface="+mn-lt"/>
              <a:cs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722787"/>
            <a:ext cx="15706755" cy="654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000">
                <a:latin typeface="Public Sans"/>
                <a:ea typeface="+mn-lt"/>
                <a:cs typeface="+mn-lt"/>
              </a:rPr>
              <a:t>    </a:t>
            </a:r>
            <a:r>
              <a:rPr lang="en-US" sz="3600">
                <a:latin typeface="Public Sans"/>
                <a:ea typeface="+mn-lt"/>
                <a:cs typeface="+mn-lt"/>
              </a:rPr>
              <a:t>The people whose job is to protect the user always fight with the people whose job is to make money for the company (Chang, A., 2018)</a:t>
            </a:r>
            <a:endParaRPr lang="en-US" sz="3600">
              <a:latin typeface="Public Sans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600">
              <a:latin typeface="Public Sans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    Zuckerberg has acknowledged it might be time for regulators to step in (Stewart, E., 2018)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sz="3600">
              <a:latin typeface="Public Sans"/>
              <a:ea typeface="+mn-lt"/>
              <a:cs typeface="+mn-l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“Security and privacy directly contradict Facebook’s business model”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Public Sans"/>
                <a:ea typeface="+mn-lt"/>
                <a:cs typeface="+mn-lt"/>
              </a:rPr>
              <a:t>“I don’t think Facebook is going to do anything meaningful on a voluntary basis”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4000" b="1">
                <a:latin typeface="Public Sans"/>
                <a:ea typeface="+mn-lt"/>
                <a:cs typeface="+mn-lt"/>
              </a:rPr>
              <a:t>Sally Hubbard, an expert </a:t>
            </a:r>
            <a:r>
              <a:rPr lang="en-US" sz="4000">
                <a:latin typeface="Public Sans"/>
                <a:ea typeface="+mn-lt"/>
                <a:cs typeface="+mn-lt"/>
              </a:rPr>
              <a:t>         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4000">
                <a:latin typeface="Public Sans"/>
                <a:ea typeface="+mn-lt"/>
                <a:cs typeface="+mn-lt"/>
              </a:rPr>
              <a:t>                                                                                               </a:t>
            </a:r>
            <a:r>
              <a:rPr lang="en-US" sz="2400">
                <a:latin typeface="Public Sans"/>
                <a:ea typeface="+mn-lt"/>
                <a:cs typeface="+mn-lt"/>
              </a:rPr>
              <a:t> (Illing, S., 2018)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981CFD-2A49-A5B2-9EAB-B15224771195}"/>
              </a:ext>
            </a:extLst>
          </p:cNvPr>
          <p:cNvSpPr/>
          <p:nvPr/>
        </p:nvSpPr>
        <p:spPr>
          <a:xfrm>
            <a:off x="1163995" y="282539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6708FE-3788-10D2-FA8C-E85AE4A4ECF1}"/>
              </a:ext>
            </a:extLst>
          </p:cNvPr>
          <p:cNvSpPr/>
          <p:nvPr/>
        </p:nvSpPr>
        <p:spPr>
          <a:xfrm>
            <a:off x="1096760" y="462591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7FAC7E5-52FB-C30B-5BCB-1C84C910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62" y="2738438"/>
            <a:ext cx="9023676" cy="6527007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751FBC3-3520-33F7-0CA1-31DE21CFA6F0}"/>
              </a:ext>
            </a:extLst>
          </p:cNvPr>
          <p:cNvSpPr txBox="1"/>
          <p:nvPr/>
        </p:nvSpPr>
        <p:spPr>
          <a:xfrm>
            <a:off x="1079500" y="874713"/>
            <a:ext cx="69923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  <a:ea typeface="+mn-lt"/>
                <a:cs typeface="+mn-lt"/>
              </a:rPr>
              <a:t>Influence</a:t>
            </a:r>
            <a:endParaRPr lang="en-US" sz="6000">
              <a:solidFill>
                <a:srgbClr val="222A9B"/>
              </a:solidFill>
              <a:latin typeface="Public Sans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4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33050" y="6872654"/>
            <a:ext cx="16218719" cy="12149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7580" y="8266836"/>
            <a:ext cx="5013813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Bold"/>
              </a:rPr>
              <a:t>Conclusions</a:t>
            </a:r>
            <a:endParaRPr lang="en-US" b="1">
              <a:latin typeface="Public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B0D45-518E-A454-4DBA-F5481A2EB10C}"/>
              </a:ext>
            </a:extLst>
          </p:cNvPr>
          <p:cNvSpPr txBox="1"/>
          <p:nvPr/>
        </p:nvSpPr>
        <p:spPr>
          <a:xfrm>
            <a:off x="1607076" y="1882082"/>
            <a:ext cx="15073848" cy="4150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People trust Facebook their whole lives, providing the company with a lot of data that they can use as they please.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Digital footprints describe people’s personalities more accurate and valid other people's opinions. </a:t>
            </a:r>
            <a:r>
              <a:rPr lang="en-US" sz="200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(Wu </a:t>
            </a:r>
            <a:r>
              <a:rPr lang="en-US" sz="2000" err="1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Youyou</a:t>
            </a:r>
            <a:r>
              <a:rPr lang="en-US" sz="200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, 2015)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Protect your privacy, educate yourself about the risks, and be more thoughtful of what terms you accept.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1AABE19-27EA-BD32-D724-CE00D731A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091" y="2738438"/>
            <a:ext cx="5853818" cy="6527007"/>
          </a:xfr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ED8D88-F27E-E944-1C58-FC4AA43AE007}"/>
              </a:ext>
            </a:extLst>
          </p:cNvPr>
          <p:cNvSpPr txBox="1"/>
          <p:nvPr/>
        </p:nvSpPr>
        <p:spPr>
          <a:xfrm>
            <a:off x="1079500" y="874713"/>
            <a:ext cx="69923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  <a:ea typeface="+mn-lt"/>
                <a:cs typeface="+mn-lt"/>
              </a:rPr>
              <a:t>Reference List</a:t>
            </a:r>
            <a:endParaRPr lang="en-US" sz="6000">
              <a:solidFill>
                <a:srgbClr val="222A9B"/>
              </a:solidFill>
              <a:latin typeface="Public Sans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51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893967">
            <a:off x="-1742110" y="-1454255"/>
            <a:ext cx="5571468" cy="49738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35900" y="2271875"/>
            <a:ext cx="11604805" cy="4530028"/>
            <a:chOff x="-595011" y="-858499"/>
            <a:chExt cx="15473072" cy="6040036"/>
          </a:xfrm>
        </p:grpSpPr>
        <p:sp>
          <p:nvSpPr>
            <p:cNvPr id="4" name="TextBox 4"/>
            <p:cNvSpPr txBox="1"/>
            <p:nvPr/>
          </p:nvSpPr>
          <p:spPr>
            <a:xfrm>
              <a:off x="-595011" y="2965547"/>
              <a:ext cx="15473072" cy="22159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Public Sans"/>
                  <a:ea typeface="+mn-lt"/>
                  <a:cs typeface="+mn-lt"/>
                </a:rPr>
                <a:t>Should people drive more attention to their own data privacy, or should it be mostly the concern of government regulation?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0423" y="-858499"/>
              <a:ext cx="14298247" cy="1094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Public Sans Bold"/>
                </a:rPr>
                <a:t>Kick-off question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75766">
            <a:off x="15970085" y="3074234"/>
            <a:ext cx="4635831" cy="4138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5766">
            <a:off x="3300699" y="9360734"/>
            <a:ext cx="4635831" cy="41385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20328" y="419582"/>
            <a:ext cx="5781358" cy="126683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3887" y="477839"/>
            <a:ext cx="12866114" cy="9391745"/>
            <a:chOff x="-2825751" y="-4148846"/>
            <a:chExt cx="17154818" cy="12522330"/>
          </a:xfrm>
        </p:grpSpPr>
        <p:sp>
          <p:nvSpPr>
            <p:cNvPr id="4" name="TextBox 4"/>
            <p:cNvSpPr txBox="1"/>
            <p:nvPr/>
          </p:nvSpPr>
          <p:spPr>
            <a:xfrm>
              <a:off x="-2768600" y="-4148846"/>
              <a:ext cx="932315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222A9B"/>
                  </a:solidFill>
                  <a:latin typeface="Public Sans Bold"/>
                  <a:ea typeface="+mn-lt"/>
                  <a:cs typeface="+mn-lt"/>
                </a:rPr>
                <a:t>Reference List</a:t>
              </a:r>
              <a:endParaRPr lang="en-US" sz="6000">
                <a:solidFill>
                  <a:srgbClr val="222A9B"/>
                </a:solidFill>
                <a:latin typeface="Public Sans Bold"/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825751" y="-2789913"/>
              <a:ext cx="17154818" cy="11163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buFont typeface="Arial,Sans-Serif"/>
                <a:buChar char="•"/>
              </a:pPr>
              <a:endParaRPr lang="en-US" sz="2200">
                <a:latin typeface="Public Sans"/>
                <a:ea typeface="+mn-lt"/>
                <a:cs typeface="+mn-lt"/>
              </a:endParaRP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1.    Chang, A. (2018, May 2). The Facebook and Cambridge Analytica scandal, explained with a simple diagram.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Vox’s explanatory journalism. </a:t>
              </a:r>
              <a:r>
                <a:rPr lang="en-US" sz="2200">
                  <a:latin typeface="Public Sans"/>
                  <a:ea typeface="+mn-lt"/>
                  <a:cs typeface="+mn-lt"/>
                  <a:hlinkClick r:id="rId4"/>
                </a:rPr>
                <a:t>https://www.vox.com/platform/amp/policy-and-politics/2018/3/23/17151916/facebook-cambridge-analytica-trump-diagram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2.    </a:t>
              </a:r>
              <a:r>
                <a:rPr lang="en-US" sz="2200" err="1">
                  <a:latin typeface="Public Sans"/>
                  <a:ea typeface="+mn-lt"/>
                  <a:cs typeface="+mn-lt"/>
                </a:rPr>
                <a:t>Debatin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, B. et al. (2009, October 1). Facebook and Online Privacy: Attitudes, Behaviors, and Unintended Consequences.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Journal of Computer Mediated Communication, Volume 15, Issue 1, 1 October 2009, Pages 83-108. </a:t>
              </a:r>
              <a:r>
                <a:rPr lang="en-US" sz="2200">
                  <a:latin typeface="Public Sans"/>
                  <a:ea typeface="+mn-lt"/>
                  <a:cs typeface="+mn-lt"/>
                  <a:hlinkClick r:id="rId5"/>
                </a:rPr>
                <a:t>https://academic.oup.com/jcmc/article/15/1/83/4064812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3.    Facebook Partners With Shadowy ‘Data Brokers’ To Farm Your Information. </a:t>
              </a:r>
              <a:r>
                <a:rPr lang="en-US" sz="2200">
                  <a:latin typeface="Public Sans"/>
                  <a:ea typeface="+mn-lt"/>
                  <a:cs typeface="+mn-lt"/>
                  <a:hlinkClick r:id="rId6"/>
                </a:rPr>
                <a:t>https://softcloudtech.com/facebook-partners-with-shadowy-data-brokers-to-farm-your-information/</a:t>
              </a:r>
              <a:endParaRPr lang="en-US" sz="2200">
                <a:latin typeface="Public Sans"/>
                <a:ea typeface="+mn-lt"/>
                <a:cs typeface="+mn-lt"/>
              </a:endParaRP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4.    Facebook's data-sharing deals exposed. (2018, December 19).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BBC News.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  <a:r>
                <a:rPr lang="en-US" sz="2200">
                  <a:latin typeface="Public Sans"/>
                  <a:ea typeface="+mn-lt"/>
                  <a:cs typeface="+mn-lt"/>
                  <a:hlinkClick r:id="rId7"/>
                </a:rPr>
                <a:t>https://www.bbc.com/news/technology-46618582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5.    Habib, M. (2020, March 23). Why Facebook’s User Agreement is Still Problematic. </a:t>
              </a:r>
              <a:r>
                <a:rPr lang="en-US" sz="2200" i="1" err="1">
                  <a:latin typeface="Public Sans"/>
                  <a:ea typeface="+mn-lt"/>
                  <a:cs typeface="+mn-lt"/>
                </a:rPr>
                <a:t>Readwrite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. </a:t>
              </a:r>
              <a:r>
                <a:rPr lang="en-US" sz="2200">
                  <a:latin typeface="Public Sans"/>
                  <a:ea typeface="+mn-lt"/>
                  <a:cs typeface="+mn-lt"/>
                  <a:hlinkClick r:id="rId8"/>
                </a:rPr>
                <a:t>https://readwrite.com/why-facebooks-user-agreement-is-still-problematic/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6.    Hinds J, Williams E, </a:t>
              </a:r>
              <a:r>
                <a:rPr lang="en-US" sz="2200" err="1">
                  <a:latin typeface="Public Sans"/>
                  <a:ea typeface="+mn-lt"/>
                  <a:cs typeface="+mn-lt"/>
                </a:rPr>
                <a:t>Joinson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A (2020, June 12). “It wouldn't happen to me”: Privacy concerns and perspectives following the Cambridge Analytica scandal.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El Sevier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. </a:t>
              </a:r>
              <a:r>
                <a:rPr lang="en-US" sz="2200">
                  <a:latin typeface="Public Sans"/>
                  <a:ea typeface="+mn-lt"/>
                  <a:cs typeface="+mn-lt"/>
                  <a:hlinkClick r:id="rId9"/>
                </a:rPr>
                <a:t>https://pdf.sciencedirectassets.com/272548/1-s2.0-S107158192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7.    Illing, S. (2018, April 11). “It’s pretty much the Wild West”: why we can’t trust Facebook to police itself.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Vox’s explanatory journalism. </a:t>
              </a:r>
              <a:r>
                <a:rPr lang="en-US" sz="2200">
                  <a:latin typeface="Public Sans"/>
                  <a:ea typeface="+mn-lt"/>
                  <a:cs typeface="+mn-lt"/>
                  <a:hlinkClick r:id="rId10"/>
                </a:rPr>
                <a:t>https://www.vox.com/2018/3/21/17146674/zuckerberg-hearing-facebook-cambridge-analytica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8.    Kosinski, M. (2018, December 13). Congress May Have Fallen for Facebook’s Trap, but You Don’t Have To. </a:t>
              </a:r>
              <a:r>
                <a:rPr lang="en-US" sz="2200" i="1">
                  <a:latin typeface="Public Sans"/>
                  <a:ea typeface="+mn-lt"/>
                  <a:cs typeface="+mn-lt"/>
                </a:rPr>
                <a:t>The New York Times.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 </a:t>
              </a:r>
              <a:r>
                <a:rPr lang="en-US" sz="2200">
                  <a:latin typeface="Public Sans"/>
                  <a:ea typeface="+mn-lt"/>
                  <a:cs typeface="+mn-lt"/>
                  <a:hlinkClick r:id="rId11"/>
                </a:rPr>
                <a:t>https://www.nytimes.com/2018/12/12/opinion/facebook-data-privacy-advertising.html</a:t>
              </a:r>
              <a:endParaRPr lang="en-US" sz="2200">
                <a:latin typeface="Public Sans"/>
                <a:ea typeface="+mn-lt"/>
                <a:cs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988185"/>
            <a:ext cx="60835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</a:rPr>
              <a:t>Outline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6233112-F523-1FE2-87D3-2543C25455B1}"/>
              </a:ext>
            </a:extLst>
          </p:cNvPr>
          <p:cNvSpPr>
            <a:spLocks noGrp="1"/>
          </p:cNvSpPr>
          <p:nvPr/>
        </p:nvSpPr>
        <p:spPr>
          <a:xfrm>
            <a:off x="8020509" y="1913801"/>
            <a:ext cx="10515600" cy="717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Facebook - Cambridge Analytica scandal </a:t>
            </a:r>
            <a:endParaRPr lang="en-US"/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Facebook Privacy Issue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Uncertainty 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Context-dependence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Malleability and Influence 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Conclusion 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Kick-off question </a:t>
            </a: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577E71-233E-9956-B177-5715BCB5380D}"/>
              </a:ext>
            </a:extLst>
          </p:cNvPr>
          <p:cNvSpPr/>
          <p:nvPr/>
        </p:nvSpPr>
        <p:spPr>
          <a:xfrm>
            <a:off x="7587205" y="1995186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002D35-425E-F4B0-3818-4373223811DF}"/>
              </a:ext>
            </a:extLst>
          </p:cNvPr>
          <p:cNvSpPr/>
          <p:nvPr/>
        </p:nvSpPr>
        <p:spPr>
          <a:xfrm>
            <a:off x="7587205" y="305844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20F37E-0C94-0067-F5A3-C636C73E3114}"/>
              </a:ext>
            </a:extLst>
          </p:cNvPr>
          <p:cNvSpPr/>
          <p:nvPr/>
        </p:nvSpPr>
        <p:spPr>
          <a:xfrm>
            <a:off x="7587205" y="402866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2C686B-998D-2DC9-E8A5-C16581254622}"/>
              </a:ext>
            </a:extLst>
          </p:cNvPr>
          <p:cNvSpPr/>
          <p:nvPr/>
        </p:nvSpPr>
        <p:spPr>
          <a:xfrm>
            <a:off x="7587204" y="5012174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6CE3CC-01D0-9D90-58FE-C3C412DF52B0}"/>
              </a:ext>
            </a:extLst>
          </p:cNvPr>
          <p:cNvSpPr/>
          <p:nvPr/>
        </p:nvSpPr>
        <p:spPr>
          <a:xfrm>
            <a:off x="7587205" y="607543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8D64B4-7359-6F33-0FDE-E2D1EBF1F781}"/>
              </a:ext>
            </a:extLst>
          </p:cNvPr>
          <p:cNvSpPr/>
          <p:nvPr/>
        </p:nvSpPr>
        <p:spPr>
          <a:xfrm>
            <a:off x="7587205" y="7151977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C244EC-28CF-9896-33B8-DD7441A7A82A}"/>
              </a:ext>
            </a:extLst>
          </p:cNvPr>
          <p:cNvSpPr/>
          <p:nvPr/>
        </p:nvSpPr>
        <p:spPr>
          <a:xfrm>
            <a:off x="7587204" y="817536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67569" y="217025"/>
            <a:ext cx="5781358" cy="126683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3887" y="477839"/>
            <a:ext cx="12866114" cy="10168280"/>
            <a:chOff x="-2825751" y="-4148846"/>
            <a:chExt cx="17154818" cy="13557710"/>
          </a:xfrm>
        </p:grpSpPr>
        <p:sp>
          <p:nvSpPr>
            <p:cNvPr id="4" name="TextBox 4"/>
            <p:cNvSpPr txBox="1"/>
            <p:nvPr/>
          </p:nvSpPr>
          <p:spPr>
            <a:xfrm>
              <a:off x="-2768600" y="-4148846"/>
              <a:ext cx="932315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222A9B"/>
                  </a:solidFill>
                  <a:latin typeface="Public Sans Bold"/>
                  <a:ea typeface="+mn-lt"/>
                  <a:cs typeface="+mn-lt"/>
                </a:rPr>
                <a:t>Reference List</a:t>
              </a:r>
              <a:endParaRPr lang="en-US" sz="6000">
                <a:solidFill>
                  <a:srgbClr val="222A9B"/>
                </a:solidFill>
                <a:latin typeface="Public Sans Bold"/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825751" y="-2366580"/>
              <a:ext cx="17154818" cy="1177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9.    Kozlowska, I. (2018, April 30). Facebook and Data Privacy in the Age of Cambridge Analytica.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University of Washington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. </a:t>
              </a:r>
              <a:r>
                <a:rPr lang="en-US" sz="2400">
                  <a:latin typeface="Public Sans"/>
                  <a:ea typeface="+mn-lt"/>
                  <a:cs typeface="+mn-lt"/>
                  <a:hlinkClick r:id="rId4"/>
                </a:rPr>
                <a:t>https://jsis.washington.edu/news/facebook-data-privacy-age-cambridge-analytica/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10.     Rodriguez, S. (2020, February 16). Mark Zuckerberg shifted Facebook’s focus to groups after the 2016 election, and it’s changed how people use the site.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CNBC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. </a:t>
              </a:r>
              <a:r>
                <a:rPr lang="en-US" sz="2400">
                  <a:latin typeface="Public Sans"/>
                  <a:ea typeface="+mn-lt"/>
                  <a:cs typeface="+mn-lt"/>
                  <a:hlinkClick r:id="rId5"/>
                </a:rPr>
                <a:t>https://www.cnbc.com/2020/02/16/zuckerbergs-focus-on-facebook-groups-increases-facebook-</a:t>
              </a:r>
              <a:r>
                <a:rPr lang="en-US" sz="2400">
                  <a:latin typeface="Public Sans"/>
                  <a:ea typeface="+mn-lt"/>
                  <a:cs typeface="+mn-lt"/>
                  <a:hlinkClick r:id="rId6"/>
                </a:rPr>
                <a:t>engagement.html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11.    Romano, A. (2018, March 20). The Facebook data breach wasn’t a hack. It was a wake-up call.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Vox’s explanatory journalism. </a:t>
              </a:r>
              <a:r>
                <a:rPr lang="en-US" sz="2400">
                  <a:latin typeface="Public Sans"/>
                  <a:ea typeface="+mn-lt"/>
                  <a:cs typeface="+mn-lt"/>
                  <a:hlinkClick r:id="rId7"/>
                </a:rPr>
                <a:t>https://www.vox.com/2018/3/20/17138756/facebook-data-breach-cambridge-analytica-explained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12.    </a:t>
              </a:r>
              <a:r>
                <a:rPr lang="en-US" sz="2400" err="1">
                  <a:latin typeface="Public Sans"/>
                  <a:ea typeface="+mn-lt"/>
                  <a:cs typeface="+mn-lt"/>
                </a:rPr>
                <a:t>Shneier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, B. (2015, March 2), Data and Goliath: The Hidden Battles to Collect Your Data and Control Your World.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W. W. Norton &amp; Company; 1 edition.</a:t>
              </a:r>
              <a:endParaRPr lang="en-US" sz="2400">
                <a:latin typeface="Public Sans"/>
                <a:ea typeface="+mn-lt"/>
                <a:cs typeface="+mn-lt"/>
              </a:endParaRP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13.    Stewart, E. (2018, April 10). What the government could actually do about Facebook.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Vox’s explanatory journalism. </a:t>
              </a:r>
              <a:r>
                <a:rPr lang="en-US" sz="2400">
                  <a:latin typeface="Public Sans"/>
                  <a:ea typeface="+mn-lt"/>
                  <a:cs typeface="+mn-lt"/>
                  <a:hlinkClick r:id="rId8"/>
                </a:rPr>
                <a:t>https://www.vox.com/policy-and-politics/2018/4/10/17208322/facebook-mark-zuckerberg-congress-testimony-regulation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 </a:t>
              </a: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14.    Wilcox, K., Andrew T. Stephen (2012, October 3). Are Close Friends the Enemy? Online Social Networks, Self-Esteem, and Self-Control.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SSRN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. </a:t>
              </a:r>
              <a:r>
                <a:rPr lang="en-US" sz="2400">
                  <a:latin typeface="Public Sans"/>
                  <a:ea typeface="+mn-lt"/>
                  <a:cs typeface="+mn-lt"/>
                  <a:hlinkClick r:id="rId9"/>
                </a:rPr>
                <a:t>https://papers.ssrn.com/sol3/papers.cfm?abstract_id=2155864</a:t>
              </a:r>
              <a:endParaRPr lang="en-US" sz="2400">
                <a:latin typeface="Public Sans"/>
                <a:ea typeface="+mn-lt"/>
                <a:cs typeface="+mn-lt"/>
              </a:endParaRPr>
            </a:p>
            <a:p>
              <a:pPr marL="28575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400">
                  <a:latin typeface="Public Sans"/>
                  <a:ea typeface="+mn-lt"/>
                  <a:cs typeface="+mn-lt"/>
                </a:rPr>
                <a:t>15.    </a:t>
              </a:r>
              <a:r>
                <a:rPr lang="en-US" sz="2400" err="1">
                  <a:latin typeface="Public Sans"/>
                  <a:ea typeface="+mn-lt"/>
                  <a:cs typeface="+mn-lt"/>
                </a:rPr>
                <a:t>Youyou</a:t>
              </a:r>
              <a:r>
                <a:rPr lang="en-US" sz="2400">
                  <a:latin typeface="Public Sans"/>
                  <a:ea typeface="+mn-lt"/>
                  <a:cs typeface="+mn-lt"/>
                </a:rPr>
                <a:t>, W. et al. (2015, January 12). Computer-based personality judgments are more accurate than those made by humans. </a:t>
              </a:r>
              <a:r>
                <a:rPr lang="en-US" sz="2400" i="1">
                  <a:latin typeface="Public Sans"/>
                  <a:ea typeface="+mn-lt"/>
                  <a:cs typeface="+mn-lt"/>
                </a:rPr>
                <a:t>Proceedings of the National Academy of Sciences (PNAS). </a:t>
              </a:r>
              <a:r>
                <a:rPr lang="en-US" sz="2400">
                  <a:latin typeface="Public Sans"/>
                  <a:ea typeface="+mn-lt"/>
                  <a:cs typeface="+mn-lt"/>
                  <a:hlinkClick r:id="rId10"/>
                </a:rPr>
                <a:t>https://www.pnas.org/doi/full/10.1073/pnas.1418680112</a:t>
              </a:r>
              <a:endParaRPr lang="en-US" sz="2400">
                <a:latin typeface="Public Sans"/>
                <a:ea typeface="+mn-lt"/>
                <a:cs typeface="+mn-lt"/>
              </a:endParaRPr>
            </a:p>
            <a:p>
              <a:pPr>
                <a:lnSpc>
                  <a:spcPts val="3640"/>
                </a:lnSpc>
              </a:pPr>
              <a:endParaRPr lang="en-US" sz="2400">
                <a:solidFill>
                  <a:srgbClr val="343434"/>
                </a:solidFill>
                <a:latin typeface="Public Sans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33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711B4-3547-4D3A-B0F6-A282776B8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" r="-1" b="-1"/>
          <a:stretch/>
        </p:blipFill>
        <p:spPr>
          <a:xfrm>
            <a:off x="30" y="15"/>
            <a:ext cx="18283398" cy="10286985"/>
          </a:xfrm>
          <a:prstGeom prst="rect">
            <a:avLst/>
          </a:prstGeom>
        </p:spPr>
      </p:pic>
      <p:sp>
        <p:nvSpPr>
          <p:cNvPr id="7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35714"/>
            <a:ext cx="16525415" cy="3393563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5BB6-8C4F-4208-986B-4F531536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95" y="7078553"/>
            <a:ext cx="14347542" cy="1307804"/>
          </a:xfrm>
        </p:spPr>
        <p:txBody>
          <a:bodyPr vert="horz" lIns="137160" tIns="68580" rIns="137160" bIns="68580" rtlCol="0" anchor="t">
            <a:normAutofit/>
          </a:bodyPr>
          <a:lstStyle/>
          <a:p>
            <a:pPr marL="0" indent="0">
              <a:buNone/>
            </a:pPr>
            <a:r>
              <a:rPr lang="en-US" sz="5400">
                <a:cs typeface="Calibri"/>
              </a:rPr>
              <a:t>Are you aware of Facebook’s data privacy policy? 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27855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Facebook – Cambridge Analytica Scandal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8B052-4E14-77E8-39F0-BB0541989E80}"/>
              </a:ext>
            </a:extLst>
          </p:cNvPr>
          <p:cNvSpPr txBox="1"/>
          <p:nvPr/>
        </p:nvSpPr>
        <p:spPr>
          <a:xfrm>
            <a:off x="2186797" y="3453596"/>
            <a:ext cx="1452125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Public Sans"/>
                <a:cs typeface="Arial"/>
              </a:rPr>
              <a:t>2013: Cambridge professor creates app “</a:t>
            </a:r>
            <a:r>
              <a:rPr lang="en-US" sz="3600" err="1">
                <a:latin typeface="Public Sans"/>
                <a:cs typeface="Arial"/>
              </a:rPr>
              <a:t>ThisIsYourDigitalLife</a:t>
            </a:r>
            <a:r>
              <a:rPr lang="en-US" sz="3600">
                <a:latin typeface="Public Sans"/>
                <a:cs typeface="Arial"/>
              </a:rPr>
              <a:t>”​</a:t>
            </a:r>
            <a:endParaRPr lang="en-US"/>
          </a:p>
          <a:p>
            <a:pPr>
              <a:buChar char="•"/>
            </a:pPr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300,000 downloads              87 million Facebook users involved ​</a:t>
            </a:r>
          </a:p>
          <a:p>
            <a:pPr>
              <a:buChar char="•"/>
            </a:pPr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Data handled to Cambridge Analytica ​</a:t>
            </a:r>
          </a:p>
          <a:p>
            <a:pPr>
              <a:buChar char="•"/>
            </a:pPr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Data targeted for political Right-Wing campaigns 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BB7EC68-E4E4-FFE1-4674-F61F2F03F017}"/>
              </a:ext>
            </a:extLst>
          </p:cNvPr>
          <p:cNvSpPr/>
          <p:nvPr/>
        </p:nvSpPr>
        <p:spPr>
          <a:xfrm>
            <a:off x="6772728" y="4714732"/>
            <a:ext cx="805344" cy="226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725503" y="3640204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725503" y="470346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75AD63-B5F5-848C-808B-522AF9C11158}"/>
              </a:ext>
            </a:extLst>
          </p:cNvPr>
          <p:cNvSpPr/>
          <p:nvPr/>
        </p:nvSpPr>
        <p:spPr>
          <a:xfrm>
            <a:off x="1725503" y="5859751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5C16629-C574-686A-B341-EB4EF5FA742B}"/>
              </a:ext>
            </a:extLst>
          </p:cNvPr>
          <p:cNvSpPr/>
          <p:nvPr/>
        </p:nvSpPr>
        <p:spPr>
          <a:xfrm>
            <a:off x="1725503" y="6949588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3757" y="4138900"/>
            <a:ext cx="4971501" cy="171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ublic Sans"/>
              </a:rPr>
              <a:t>Facebook’s Privacy Issue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75659" y="-1251154"/>
            <a:ext cx="4276599" cy="38178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70424" y="8542560"/>
            <a:ext cx="652754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 Users didn’t change their privacy settings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39ED5F8-A5EF-37D0-AC7A-DCC05D25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58" y="3343725"/>
            <a:ext cx="4093413" cy="359955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81EF41D3-BD4B-95C4-6F86-657CAACC478D}"/>
              </a:ext>
            </a:extLst>
          </p:cNvPr>
          <p:cNvSpPr txBox="1"/>
          <p:nvPr/>
        </p:nvSpPr>
        <p:spPr>
          <a:xfrm>
            <a:off x="10830035" y="4737655"/>
            <a:ext cx="681690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No data breach? Everyone involved gave their consent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259C0E7-A398-1C36-29C0-D2016B19D301}"/>
              </a:ext>
            </a:extLst>
          </p:cNvPr>
          <p:cNvSpPr/>
          <p:nvPr/>
        </p:nvSpPr>
        <p:spPr>
          <a:xfrm>
            <a:off x="13130472" y="6026301"/>
            <a:ext cx="707734" cy="1840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C92EEA2-E43E-C37B-1461-C2A0F91AF8ED}"/>
              </a:ext>
            </a:extLst>
          </p:cNvPr>
          <p:cNvSpPr txBox="1"/>
          <p:nvPr/>
        </p:nvSpPr>
        <p:spPr>
          <a:xfrm>
            <a:off x="10678254" y="2008051"/>
            <a:ext cx="652754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Data was illegally harvested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020019" y="1648460"/>
            <a:ext cx="14239281" cy="2890819"/>
            <a:chOff x="-9287775" y="616797"/>
            <a:chExt cx="18985709" cy="3854428"/>
          </a:xfrm>
        </p:grpSpPr>
        <p:sp>
          <p:nvSpPr>
            <p:cNvPr id="4" name="TextBox 4"/>
            <p:cNvSpPr txBox="1"/>
            <p:nvPr/>
          </p:nvSpPr>
          <p:spPr>
            <a:xfrm>
              <a:off x="0" y="616797"/>
              <a:ext cx="9697934" cy="483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200">
                <a:solidFill>
                  <a:srgbClr val="343434"/>
                </a:solidFill>
                <a:latin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9287775" y="3240118"/>
              <a:ext cx="18669405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600">
                  <a:solidFill>
                    <a:srgbClr val="000000"/>
                  </a:solidFill>
                  <a:latin typeface="Public Sans"/>
                </a:rPr>
                <a:t>Apps using Facebook data get your </a:t>
              </a:r>
              <a:r>
                <a:rPr lang="en-US" sz="3600">
                  <a:latin typeface="Public Sans"/>
                </a:rPr>
                <a:t>data</a:t>
              </a:r>
              <a:r>
                <a:rPr lang="en-US" sz="3600">
                  <a:solidFill>
                    <a:srgbClr val="000000"/>
                  </a:solidFill>
                  <a:latin typeface="Public Sans"/>
                </a:rPr>
                <a:t> but make your life easier. It’s a trade-off! (Stewart, E., 2018)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20020" y="4487781"/>
            <a:ext cx="14239280" cy="2399986"/>
            <a:chOff x="-9287774" y="616797"/>
            <a:chExt cx="18985708" cy="2738915"/>
          </a:xfrm>
        </p:grpSpPr>
        <p:sp>
          <p:nvSpPr>
            <p:cNvPr id="8" name="TextBox 8"/>
            <p:cNvSpPr txBox="1"/>
            <p:nvPr/>
          </p:nvSpPr>
          <p:spPr>
            <a:xfrm>
              <a:off x="0" y="616797"/>
              <a:ext cx="9697934" cy="414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2200">
                <a:solidFill>
                  <a:srgbClr val="343434"/>
                </a:solidFill>
                <a:latin typeface="Public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9287774" y="1775127"/>
              <a:ext cx="16972877" cy="15805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600">
                  <a:solidFill>
                    <a:srgbClr val="000000"/>
                  </a:solidFill>
                  <a:latin typeface="Public Sans"/>
                </a:rPr>
                <a:t>People are uncertain about what data are gathered and how they are used.</a:t>
              </a:r>
            </a:p>
            <a:p>
              <a:pPr>
                <a:lnSpc>
                  <a:spcPts val="3640"/>
                </a:lnSpc>
              </a:pPr>
              <a:endParaRPr lang="en-US" sz="360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662412" y="517015"/>
            <a:ext cx="4962647" cy="82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</a:rPr>
              <a:t>Uncertainty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65C637C1-A353-DCF6-28D5-E47CD6194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7716" y="-539475"/>
            <a:ext cx="4276599" cy="3817837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516BDDE5-6E29-1947-68A9-C272CA870BA9}"/>
              </a:ext>
            </a:extLst>
          </p:cNvPr>
          <p:cNvSpPr txBox="1"/>
          <p:nvPr/>
        </p:nvSpPr>
        <p:spPr>
          <a:xfrm>
            <a:off x="3021458" y="7362985"/>
            <a:ext cx="1272965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>
                <a:latin typeface="Public Sans"/>
              </a:rPr>
              <a:t>People think their data will be used to target ads, but that's just the top of the iceberg.</a:t>
            </a:r>
          </a:p>
          <a:p>
            <a:pPr>
              <a:lnSpc>
                <a:spcPts val="3640"/>
              </a:lnSpc>
            </a:pPr>
            <a:endParaRPr lang="en-US" sz="3600">
              <a:solidFill>
                <a:srgbClr val="222A9B"/>
              </a:solidFill>
              <a:latin typeface="Public San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F1ABF4-E7E4-132E-0783-57E0BF45CC76}"/>
              </a:ext>
            </a:extLst>
          </p:cNvPr>
          <p:cNvSpPr/>
          <p:nvPr/>
        </p:nvSpPr>
        <p:spPr>
          <a:xfrm>
            <a:off x="2145085" y="394404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A9FE9A-DD88-0075-A02B-B5D6042A7962}"/>
              </a:ext>
            </a:extLst>
          </p:cNvPr>
          <p:cNvSpPr/>
          <p:nvPr/>
        </p:nvSpPr>
        <p:spPr>
          <a:xfrm>
            <a:off x="2145085" y="5795989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98E7C-568F-08C2-5F5C-30A5EE2D8E55}"/>
              </a:ext>
            </a:extLst>
          </p:cNvPr>
          <p:cNvSpPr/>
          <p:nvPr/>
        </p:nvSpPr>
        <p:spPr>
          <a:xfrm>
            <a:off x="2145085" y="760453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9698" y="4745899"/>
            <a:ext cx="6222231" cy="618829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11055" y="1199402"/>
            <a:ext cx="7375592" cy="4482688"/>
            <a:chOff x="0" y="-19049"/>
            <a:chExt cx="9834123" cy="597691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49"/>
              <a:ext cx="983412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222A9B"/>
                  </a:solidFill>
                  <a:latin typeface="Public Sans Bold"/>
                </a:rPr>
                <a:t>Uncertainty 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394037"/>
              <a:ext cx="8938798" cy="563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600">
                <a:solidFill>
                  <a:srgbClr val="343434"/>
                </a:solidFill>
                <a:latin typeface="Public Sans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C1D0D4-FA61-7840-D975-AD917461134B}"/>
              </a:ext>
            </a:extLst>
          </p:cNvPr>
          <p:cNvSpPr>
            <a:spLocks noGrp="1"/>
          </p:cNvSpPr>
          <p:nvPr/>
        </p:nvSpPr>
        <p:spPr>
          <a:xfrm>
            <a:off x="2277373" y="3612159"/>
            <a:ext cx="10672936" cy="4416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Facebook sells to 150 companies to share its members' personal data. (BBC, 2018) </a:t>
            </a:r>
            <a:endParaRPr lang="en-US" sz="3200" b="1">
              <a:latin typeface="Public Sans"/>
              <a:ea typeface="+mn-lt"/>
              <a:cs typeface="+mn-lt"/>
            </a:endParaRPr>
          </a:p>
          <a:p>
            <a:endParaRPr lang="en-US" sz="3200" b="1">
              <a:latin typeface="Public San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The data brokers: Datalogix, Epsilon, </a:t>
            </a:r>
            <a:r>
              <a:rPr lang="en-US" sz="3200" err="1">
                <a:latin typeface="Public Sans"/>
                <a:ea typeface="+mn-lt"/>
                <a:cs typeface="+mn-lt"/>
              </a:rPr>
              <a:t>BlueKai</a:t>
            </a:r>
            <a:r>
              <a:rPr lang="en-US" sz="3200">
                <a:latin typeface="Public Sans"/>
                <a:ea typeface="+mn-lt"/>
                <a:cs typeface="+mn-lt"/>
              </a:rPr>
              <a:t>, and Acxiom</a:t>
            </a:r>
          </a:p>
          <a:p>
            <a:endParaRPr lang="en-US" sz="3200">
              <a:latin typeface="Public Sans"/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1. Consumer records</a:t>
            </a:r>
            <a:endParaRPr lang="en-US" sz="3200">
              <a:latin typeface="Public Sans"/>
              <a:cs typeface="Calibri"/>
            </a:endParaRPr>
          </a:p>
          <a:p>
            <a:pPr marL="457200" lvl="1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2. Direct marketing</a:t>
            </a:r>
          </a:p>
          <a:p>
            <a:pPr marL="457200" lvl="1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3. Credit bureaus</a:t>
            </a:r>
            <a:endParaRPr lang="en-US" sz="3200">
              <a:latin typeface="Public Sans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4. Government records</a:t>
            </a:r>
            <a:endParaRPr lang="en-US" sz="3200">
              <a:latin typeface="Public Sans"/>
              <a:cs typeface="Calibri"/>
            </a:endParaRPr>
          </a:p>
          <a:p>
            <a:pPr marL="457200" lvl="1" indent="0">
              <a:buNone/>
            </a:pPr>
            <a:endParaRPr lang="en-US" sz="3200">
              <a:latin typeface="Public Sans"/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3200">
                <a:latin typeface="Public Sans"/>
                <a:ea typeface="+mn-lt"/>
                <a:cs typeface="+mn-lt"/>
              </a:rPr>
              <a:t>(Soft Cloud Tech)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C49F6-B1A0-861D-FC5D-603D0C1E6399}"/>
              </a:ext>
            </a:extLst>
          </p:cNvPr>
          <p:cNvSpPr/>
          <p:nvPr/>
        </p:nvSpPr>
        <p:spPr>
          <a:xfrm>
            <a:off x="1890529" y="462405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E302EB-5D03-B2BF-46A5-D6BD408CDE32}"/>
              </a:ext>
            </a:extLst>
          </p:cNvPr>
          <p:cNvSpPr/>
          <p:nvPr/>
        </p:nvSpPr>
        <p:spPr>
          <a:xfrm>
            <a:off x="1892371" y="319940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1718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Uncertainty </a:t>
            </a:r>
          </a:p>
          <a:p>
            <a:pPr>
              <a:lnSpc>
                <a:spcPts val="7000"/>
              </a:lnSpc>
            </a:pPr>
            <a:endParaRPr lang="en-US" sz="5000">
              <a:solidFill>
                <a:srgbClr val="222A9B"/>
              </a:solidFill>
              <a:latin typeface="Public Sans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8B052-4E14-77E8-39F0-BB0541989E80}"/>
              </a:ext>
            </a:extLst>
          </p:cNvPr>
          <p:cNvSpPr txBox="1"/>
          <p:nvPr/>
        </p:nvSpPr>
        <p:spPr>
          <a:xfrm>
            <a:off x="1685851" y="3419723"/>
            <a:ext cx="1452125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Public Sans"/>
                <a:cs typeface="Arial"/>
              </a:rPr>
              <a:t>Privacy paradox: the same individual who expresses his concern exposes his information. (</a:t>
            </a:r>
            <a:r>
              <a:rPr lang="en-US" sz="3600" err="1">
                <a:latin typeface="Public Sans"/>
                <a:cs typeface="Arial"/>
              </a:rPr>
              <a:t>Awad</a:t>
            </a:r>
            <a:r>
              <a:rPr lang="en-US" sz="3600">
                <a:latin typeface="Public Sans"/>
                <a:cs typeface="Arial"/>
              </a:rPr>
              <a:t> &amp; Krishnan, 2006)</a:t>
            </a:r>
            <a:endParaRPr lang="en-US"/>
          </a:p>
          <a:p>
            <a:pPr>
              <a:buChar char="•"/>
            </a:pPr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Social penetration theory: online community activity enhances self-esteem. (Wilcox &amp; Andrew, 2012)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318687" y="363322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318687" y="523436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81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2539" y="-251872"/>
            <a:ext cx="11696517" cy="11696517"/>
          </a:xfrm>
          <a:prstGeom prst="rect">
            <a:avLst/>
          </a:prstGeom>
        </p:spPr>
      </p:pic>
      <p:pic>
        <p:nvPicPr>
          <p:cNvPr id="3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17D6101-A55C-E7DF-FB23-6D5C3A024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" y="1913492"/>
            <a:ext cx="8029575" cy="6063141"/>
          </a:xfrm>
          <a:prstGeom prst="rect">
            <a:avLst/>
          </a:prstGeom>
        </p:spPr>
      </p:pic>
      <p:pic>
        <p:nvPicPr>
          <p:cNvPr id="6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B18CDB-A2FC-9164-48ED-2E593B9AC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1917776"/>
            <a:ext cx="8156575" cy="60545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58CD11783C248AB68E67A6AC00418" ma:contentTypeVersion="7" ma:contentTypeDescription="Create a new document." ma:contentTypeScope="" ma:versionID="cb4ab5e132737d853e0c8bd9e97bb946">
  <xsd:schema xmlns:xsd="http://www.w3.org/2001/XMLSchema" xmlns:xs="http://www.w3.org/2001/XMLSchema" xmlns:p="http://schemas.microsoft.com/office/2006/metadata/properties" xmlns:ns3="761435c6-406a-4781-acc8-65d74d9353a4" xmlns:ns4="d68d1f7e-9bef-42d2-a107-19081ee2f901" targetNamespace="http://schemas.microsoft.com/office/2006/metadata/properties" ma:root="true" ma:fieldsID="27d31199e0b8666d4fc783e25e938de2" ns3:_="" ns4:_="">
    <xsd:import namespace="761435c6-406a-4781-acc8-65d74d9353a4"/>
    <xsd:import namespace="d68d1f7e-9bef-42d2-a107-19081ee2f90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435c6-406a-4781-acc8-65d74d9353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d1f7e-9bef-42d2-a107-19081ee2f9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AC61CC-1E88-4F98-908E-84BD6C7646B0}">
  <ds:schemaRefs>
    <ds:schemaRef ds:uri="761435c6-406a-4781-acc8-65d74d9353a4"/>
    <ds:schemaRef ds:uri="d68d1f7e-9bef-42d2-a107-19081ee2f9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92FC1F-F0B6-408D-BE61-E318B3682705}">
  <ds:schemaRefs>
    <ds:schemaRef ds:uri="761435c6-406a-4781-acc8-65d74d9353a4"/>
    <ds:schemaRef ds:uri="d68d1f7e-9bef-42d2-a107-19081ee2f9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A650A0-D164-47AC-B18E-A3885AFD1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2" baseType="lpstr">
      <vt:lpstr>Office Theme</vt:lpstr>
      <vt:lpstr>Office Theme</vt:lpstr>
      <vt:lpstr>Privacy and Human Behavior in Facebook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Technology Patterns Technology in the Life of Consumers Technology Presentation</dc:title>
  <cp:revision>2</cp:revision>
  <dcterms:created xsi:type="dcterms:W3CDTF">2006-08-16T00:00:00Z</dcterms:created>
  <dcterms:modified xsi:type="dcterms:W3CDTF">2022-11-02T10:54:06Z</dcterms:modified>
  <dc:identifier>DAFQt2_yMls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0x010100D5458CD11783C248AB68E67A6AC00418</vt:lpwstr>
  </property>
</Properties>
</file>